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42</c:v>
                </c:pt>
                <c:pt idx="2">
                  <c:v>42</c:v>
                </c:pt>
                <c:pt idx="3">
                  <c:v>41</c:v>
                </c:pt>
                <c:pt idx="4">
                  <c:v>40</c:v>
                </c:pt>
                <c:pt idx="5">
                  <c:v>42</c:v>
                </c:pt>
                <c:pt idx="6">
                  <c:v>42</c:v>
                </c:pt>
                <c:pt idx="7">
                  <c:v>43</c:v>
                </c:pt>
                <c:pt idx="8">
                  <c:v>47</c:v>
                </c:pt>
                <c:pt idx="9">
                  <c:v>48</c:v>
                </c:pt>
                <c:pt idx="10">
                  <c:v>43</c:v>
                </c:pt>
                <c:pt idx="11">
                  <c:v>44</c:v>
                </c:pt>
                <c:pt idx="12">
                  <c:v>41</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30</c:v>
                </c:pt>
                <c:pt idx="2">
                  <c:v>33</c:v>
                </c:pt>
                <c:pt idx="3">
                  <c:v>33</c:v>
                </c:pt>
                <c:pt idx="4">
                  <c:v>32</c:v>
                </c:pt>
                <c:pt idx="5">
                  <c:v>34</c:v>
                </c:pt>
                <c:pt idx="6">
                  <c:v>30</c:v>
                </c:pt>
                <c:pt idx="7">
                  <c:v>31</c:v>
                </c:pt>
                <c:pt idx="8">
                  <c:v>34</c:v>
                </c:pt>
                <c:pt idx="9">
                  <c:v>26</c:v>
                </c:pt>
                <c:pt idx="10">
                  <c:v>33</c:v>
                </c:pt>
                <c:pt idx="11">
                  <c:v>25</c:v>
                </c:pt>
                <c:pt idx="12">
                  <c:v>29</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49</c:v>
                </c:pt>
                <c:pt idx="2">
                  <c:v>40</c:v>
                </c:pt>
                <c:pt idx="3">
                  <c:v>46</c:v>
                </c:pt>
                <c:pt idx="4">
                  <c:v>50</c:v>
                </c:pt>
                <c:pt idx="5">
                  <c:v>40</c:v>
                </c:pt>
                <c:pt idx="6">
                  <c:v>45</c:v>
                </c:pt>
                <c:pt idx="7">
                  <c:v>43</c:v>
                </c:pt>
                <c:pt idx="8">
                  <c:v>43</c:v>
                </c:pt>
                <c:pt idx="9">
                  <c:v>41</c:v>
                </c:pt>
                <c:pt idx="10">
                  <c:v>48</c:v>
                </c:pt>
                <c:pt idx="11">
                  <c:v>43</c:v>
                </c:pt>
                <c:pt idx="12">
                  <c:v>41</c:v>
                </c:pt>
                <c:pt idx="13">
                  <c:v>45</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30</c:v>
                </c:pt>
                <c:pt idx="2">
                  <c:v>28</c:v>
                </c:pt>
                <c:pt idx="3">
                  <c:v>31</c:v>
                </c:pt>
                <c:pt idx="4">
                  <c:v>27</c:v>
                </c:pt>
                <c:pt idx="5">
                  <c:v>27</c:v>
                </c:pt>
                <c:pt idx="6">
                  <c:v>28</c:v>
                </c:pt>
                <c:pt idx="7">
                  <c:v>35</c:v>
                </c:pt>
                <c:pt idx="8">
                  <c:v>25</c:v>
                </c:pt>
                <c:pt idx="9">
                  <c:v>32</c:v>
                </c:pt>
                <c:pt idx="10">
                  <c:v>34</c:v>
                </c:pt>
                <c:pt idx="11">
                  <c:v>27</c:v>
                </c:pt>
                <c:pt idx="12">
                  <c:v>34</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42</c:v>
                </c:pt>
                <c:pt idx="2">
                  <c:v>45</c:v>
                </c:pt>
                <c:pt idx="3">
                  <c:v>47</c:v>
                </c:pt>
                <c:pt idx="4">
                  <c:v>50</c:v>
                </c:pt>
                <c:pt idx="5">
                  <c:v>45</c:v>
                </c:pt>
                <c:pt idx="6">
                  <c:v>44</c:v>
                </c:pt>
                <c:pt idx="7">
                  <c:v>50</c:v>
                </c:pt>
                <c:pt idx="8">
                  <c:v>43</c:v>
                </c:pt>
                <c:pt idx="9">
                  <c:v>44</c:v>
                </c:pt>
                <c:pt idx="10">
                  <c:v>47</c:v>
                </c:pt>
                <c:pt idx="11">
                  <c:v>42</c:v>
                </c:pt>
                <c:pt idx="12">
                  <c:v>48</c:v>
                </c:pt>
                <c:pt idx="13">
                  <c:v>41</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30</c:v>
                </c:pt>
                <c:pt idx="2">
                  <c:v>27</c:v>
                </c:pt>
                <c:pt idx="3">
                  <c:v>34</c:v>
                </c:pt>
                <c:pt idx="4">
                  <c:v>35</c:v>
                </c:pt>
                <c:pt idx="5">
                  <c:v>25</c:v>
                </c:pt>
                <c:pt idx="6">
                  <c:v>30</c:v>
                </c:pt>
                <c:pt idx="7">
                  <c:v>35</c:v>
                </c:pt>
                <c:pt idx="8">
                  <c:v>30</c:v>
                </c:pt>
                <c:pt idx="9">
                  <c:v>26</c:v>
                </c:pt>
                <c:pt idx="10">
                  <c:v>29</c:v>
                </c:pt>
                <c:pt idx="11">
                  <c:v>34</c:v>
                </c:pt>
                <c:pt idx="12">
                  <c:v>25</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{{timeline}}</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{{context}}</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{{heading}}</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Marketing Science</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{{heading_2}}</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{{para}}</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{{heading}}</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{{heading}}</a:t>
            </a:r>
            <a:r>
              <a:rPr lang="en-US" sz="900" kern="1200" spc="-20" dirty="0">
                <a:solidFill>
                  <a:srgbClr val="292827"/>
                </a:solidFill>
                <a:ea typeface="Cambria" panose="02040503050406030204" pitchFamily="18" charset="0"/>
                <a:cs typeface="Poppins" panose="00000500000000000000" pitchFamily="2" charset="0"/>
              </a:rPr>
              <a:t>,2024 </a:t>
            </a:r>
          </a:p>
          <a:p>
            <a:pPr algn="ctr">
              <a:lnSpc>
                <a:spcPct val="150000"/>
              </a:lnSpc>
            </a:pPr>
            <a:r>
              <a:rPr lang="en-US" sz="900" b="1" i="0" u="none" strike="noStrike" baseline="0" dirty="0">
                <a:solidFill>
                  <a:schemeClr val="tx1"/>
                </a:solidFill>
              </a:rPr>
              <a:t>{{amount_1}}</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{{heading}},2032 </a:t>
            </a:r>
          </a:p>
          <a:p>
            <a:pPr algn="ctr">
              <a:lnSpc>
                <a:spcPct val="150000"/>
              </a:lnSpc>
            </a:pPr>
            <a:r>
              <a:rPr lang="en-US" sz="900" b="1" i="0" u="none" strike="noStrike" baseline="0" dirty="0">
                <a:solidFill>
                  <a:schemeClr val="tx1"/>
                </a:solidFill>
              </a:rPr>
              <a:t>{{amount_2}}</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expansion of the technology industry has opened new avenues for the global toy market. Breakthroughs in AI, cloud-based services, IoT connectivity and big data analytics have transformed the traditional toy industry, leading to more innovative, interactive and educational toys. Tech-based toys such as drones, VR games, programmable robots, and interactive dolls are now gaining immense popularity. These high-tech toys not only provide entertainment but also contribute to skill-building among children, thus appealing to parents and educators.
Moreover, the technology industry has also facilitated the global toy market in terms of distribution and marketing. With the rise of e-commerce platforms and social media influence, toys manufacturers are provided a wider platform to reach global customers. These digital platforms provide detailed insights and analytics regarding consumer preferences, thereby enabling manufacturers to design and market their product effectively. Hence, the technology industry plays a pivotal role in expanding the global toy market, driving both innovation and profitability.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One of the major deterrents for new entrants in the global toy market is the high initial investment. This is due to the need for extensive research and development for creating innovative and safe toys, which is expensive. Additionally, manufacturers have to comply with stringent regulations and international standards for quality and safety which adds to the operational costs. Therefore, the high upfront investment inhibits the growth of the market by discouraging potential players who have limited capital.
Setting up a production unit for toys involves enormous costs, which is also limiting the growth of the global toy market. This includes massive expenses related to the procurement of raw materials, machinery, and workforce training. Plus, manufacturers also have to factor in costs associated with marketing, distribution, and after-sales services. Therefore, these significant setup costs prove to be an obstacle for small and medium-sized enterprises that wish to enter the market, ultimately hampering its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{{timeline}}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{{timeline}}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{{timeline}}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b="1" dirty="0"/>
              <a:t>- COMPANY OVERVIEW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{{company}}</a:t>
            </a:r>
            <a:r>
              <a:rPr lang="en-IN" sz="1800" b="1" dirty="0">
                <a:latin typeface="Poppins"/>
              </a:rPr>
              <a:t> </a:t>
            </a:r>
            <a:r>
              <a:rPr lang="en-US" b="1" dirty="0">
                <a:latin typeface="Poppins"/>
              </a:rPr>
              <a:t>-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